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sldIdLst>
    <p:sldId id="256" r:id="rId2"/>
    <p:sldId id="262" r:id="rId3"/>
    <p:sldId id="265" r:id="rId4"/>
    <p:sldId id="267" r:id="rId5"/>
    <p:sldId id="268" r:id="rId6"/>
    <p:sldId id="281" r:id="rId7"/>
    <p:sldId id="287" r:id="rId8"/>
    <p:sldId id="288" r:id="rId9"/>
    <p:sldId id="286" r:id="rId10"/>
    <p:sldId id="269" r:id="rId11"/>
    <p:sldId id="271" r:id="rId12"/>
    <p:sldId id="284" r:id="rId13"/>
    <p:sldId id="291" r:id="rId14"/>
    <p:sldId id="283" r:id="rId15"/>
    <p:sldId id="290" r:id="rId16"/>
    <p:sldId id="272" r:id="rId17"/>
    <p:sldId id="276" r:id="rId18"/>
    <p:sldId id="297" r:id="rId19"/>
    <p:sldId id="277" r:id="rId20"/>
    <p:sldId id="278" r:id="rId21"/>
    <p:sldId id="273" r:id="rId22"/>
    <p:sldId id="289" r:id="rId23"/>
    <p:sldId id="292" r:id="rId24"/>
    <p:sldId id="294" r:id="rId25"/>
    <p:sldId id="293" r:id="rId26"/>
    <p:sldId id="282" r:id="rId27"/>
    <p:sldId id="264" r:id="rId28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30"/>
      <p:bold r:id="rId31"/>
    </p:embeddedFont>
    <p:embeddedFont>
      <p:font typeface="에스코어 드림 3 Light" panose="020B0303030302020204" pitchFamily="34" charset="-127"/>
      <p:regular r:id="rId32"/>
    </p:embeddedFont>
    <p:embeddedFont>
      <p:font typeface="에스코어 드림 7 ExtraBold" panose="020B0803030302020204" pitchFamily="34" charset="-127"/>
      <p:bold r:id="rId33"/>
    </p:embeddedFont>
    <p:embeddedFont>
      <p:font typeface="여기어때 잘난체" panose="020B0600000101010101" pitchFamily="50" charset="-127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6EDC"/>
    <a:srgbClr val="C4D4E2"/>
    <a:srgbClr val="E0E8F0"/>
    <a:srgbClr val="C1E3E5"/>
    <a:srgbClr val="FFFFFF"/>
    <a:srgbClr val="D2C5F1"/>
    <a:srgbClr val="A3D1FF"/>
    <a:srgbClr val="89C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233" autoAdjust="0"/>
  </p:normalViewPr>
  <p:slideViewPr>
    <p:cSldViewPr showGuides="1">
      <p:cViewPr varScale="1">
        <p:scale>
          <a:sx n="108" d="100"/>
          <a:sy n="108" d="100"/>
        </p:scale>
        <p:origin x="170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5" d="100"/>
          <a:sy n="85" d="100"/>
        </p:scale>
        <p:origin x="-3786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90311-0366-4959-B69A-64B45A1E4092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1E62A-9020-4AF1-B93C-3E57A2DE5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961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460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318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330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422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1960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7609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9282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6518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7477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8077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396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728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8864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3730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1392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0361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1276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6759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276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574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651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868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950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589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813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474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4D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수동 입력 7"/>
          <p:cNvSpPr/>
          <p:nvPr userDrawn="1"/>
        </p:nvSpPr>
        <p:spPr>
          <a:xfrm>
            <a:off x="0" y="2276872"/>
            <a:ext cx="9144000" cy="4581128"/>
          </a:xfrm>
          <a:prstGeom prst="flowChartManualInput">
            <a:avLst/>
          </a:prstGeom>
          <a:solidFill>
            <a:srgbClr val="C1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2803612" y="1679711"/>
            <a:ext cx="3536776" cy="3498577"/>
            <a:chOff x="2879812" y="1454885"/>
            <a:chExt cx="3536776" cy="3498577"/>
          </a:xfrm>
        </p:grpSpPr>
        <p:sp>
          <p:nvSpPr>
            <p:cNvPr id="10" name="타원 9"/>
            <p:cNvSpPr/>
            <p:nvPr/>
          </p:nvSpPr>
          <p:spPr>
            <a:xfrm>
              <a:off x="2879812" y="1454885"/>
              <a:ext cx="3384376" cy="3384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3032212" y="1569086"/>
              <a:ext cx="3384376" cy="3384376"/>
            </a:xfrm>
            <a:prstGeom prst="ellipse">
              <a:avLst/>
            </a:prstGeom>
            <a:noFill/>
            <a:ln>
              <a:solidFill>
                <a:srgbClr val="C4D4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자유형 11"/>
          <p:cNvSpPr/>
          <p:nvPr userDrawn="1"/>
        </p:nvSpPr>
        <p:spPr>
          <a:xfrm>
            <a:off x="564777" y="4886636"/>
            <a:ext cx="1990999" cy="1415552"/>
          </a:xfrm>
          <a:custGeom>
            <a:avLst/>
            <a:gdLst>
              <a:gd name="connsiteX0" fmla="*/ 0 w 3818965"/>
              <a:gd name="connsiteY0" fmla="*/ 0 h 2008094"/>
              <a:gd name="connsiteX1" fmla="*/ 0 w 3818965"/>
              <a:gd name="connsiteY1" fmla="*/ 2008094 h 2008094"/>
              <a:gd name="connsiteX2" fmla="*/ 3818965 w 3818965"/>
              <a:gd name="connsiteY2" fmla="*/ 2008094 h 200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8965" h="2008094">
                <a:moveTo>
                  <a:pt x="0" y="0"/>
                </a:moveTo>
                <a:lnTo>
                  <a:pt x="0" y="2008094"/>
                </a:lnTo>
                <a:lnTo>
                  <a:pt x="3818965" y="2008094"/>
                </a:lnTo>
              </a:path>
            </a:pathLst>
          </a:custGeom>
          <a:ln w="1905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 userDrawn="1"/>
        </p:nvSpPr>
        <p:spPr>
          <a:xfrm rot="10800000">
            <a:off x="6516216" y="548680"/>
            <a:ext cx="1990999" cy="1415552"/>
          </a:xfrm>
          <a:custGeom>
            <a:avLst/>
            <a:gdLst>
              <a:gd name="connsiteX0" fmla="*/ 0 w 3818965"/>
              <a:gd name="connsiteY0" fmla="*/ 0 h 2008094"/>
              <a:gd name="connsiteX1" fmla="*/ 0 w 3818965"/>
              <a:gd name="connsiteY1" fmla="*/ 2008094 h 2008094"/>
              <a:gd name="connsiteX2" fmla="*/ 3818965 w 3818965"/>
              <a:gd name="connsiteY2" fmla="*/ 2008094 h 200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8965" h="2008094">
                <a:moveTo>
                  <a:pt x="0" y="0"/>
                </a:moveTo>
                <a:lnTo>
                  <a:pt x="0" y="2008094"/>
                </a:lnTo>
                <a:lnTo>
                  <a:pt x="3818965" y="2008094"/>
                </a:lnTo>
              </a:path>
            </a:pathLst>
          </a:custGeom>
          <a:ln w="1905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 userDrawn="1"/>
        </p:nvCxnSpPr>
        <p:spPr>
          <a:xfrm>
            <a:off x="7919748" y="6237312"/>
            <a:ext cx="68093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269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975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38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797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4D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순서도: 수동 입력 7"/>
          <p:cNvSpPr/>
          <p:nvPr userDrawn="1"/>
        </p:nvSpPr>
        <p:spPr>
          <a:xfrm>
            <a:off x="0" y="2276872"/>
            <a:ext cx="9144000" cy="4581128"/>
          </a:xfrm>
          <a:prstGeom prst="flowChartManualInput">
            <a:avLst/>
          </a:prstGeom>
          <a:solidFill>
            <a:srgbClr val="C1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 userDrawn="1"/>
        </p:nvSpPr>
        <p:spPr>
          <a:xfrm>
            <a:off x="359532" y="330573"/>
            <a:ext cx="8424936" cy="619685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E0E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809582" y="1196752"/>
            <a:ext cx="7524836" cy="0"/>
          </a:xfrm>
          <a:prstGeom prst="line">
            <a:avLst/>
          </a:prstGeom>
          <a:ln w="19050">
            <a:solidFill>
              <a:srgbClr val="C4D4E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 userDrawn="1"/>
        </p:nvGrpSpPr>
        <p:grpSpPr>
          <a:xfrm>
            <a:off x="741268" y="980728"/>
            <a:ext cx="419439" cy="390748"/>
            <a:chOff x="2879812" y="1182601"/>
            <a:chExt cx="3925161" cy="3656660"/>
          </a:xfrm>
        </p:grpSpPr>
        <p:sp>
          <p:nvSpPr>
            <p:cNvPr id="23" name="타원 22"/>
            <p:cNvSpPr/>
            <p:nvPr/>
          </p:nvSpPr>
          <p:spPr>
            <a:xfrm>
              <a:off x="2879812" y="1454885"/>
              <a:ext cx="3384376" cy="3384376"/>
            </a:xfrm>
            <a:prstGeom prst="ellipse">
              <a:avLst/>
            </a:prstGeom>
            <a:solidFill>
              <a:srgbClr val="E0E8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3420599" y="1182601"/>
              <a:ext cx="3384374" cy="3384367"/>
            </a:xfrm>
            <a:prstGeom prst="ellipse">
              <a:avLst/>
            </a:prstGeom>
            <a:noFill/>
            <a:ln w="12700">
              <a:solidFill>
                <a:srgbClr val="C4D4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9504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4D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수동 입력 7"/>
          <p:cNvSpPr/>
          <p:nvPr userDrawn="1"/>
        </p:nvSpPr>
        <p:spPr>
          <a:xfrm>
            <a:off x="0" y="2276872"/>
            <a:ext cx="9144000" cy="4581128"/>
          </a:xfrm>
          <a:prstGeom prst="flowChartManualInput">
            <a:avLst/>
          </a:prstGeom>
          <a:solidFill>
            <a:srgbClr val="C1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 userDrawn="1"/>
        </p:nvSpPr>
        <p:spPr>
          <a:xfrm>
            <a:off x="1817694" y="2574572"/>
            <a:ext cx="5508612" cy="79208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E0E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481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615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104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7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333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4D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순서도: 수동 입력 7"/>
          <p:cNvSpPr/>
          <p:nvPr userDrawn="1"/>
        </p:nvSpPr>
        <p:spPr>
          <a:xfrm>
            <a:off x="0" y="2276872"/>
            <a:ext cx="9144000" cy="4581128"/>
          </a:xfrm>
          <a:prstGeom prst="flowChartManualInput">
            <a:avLst/>
          </a:prstGeom>
          <a:solidFill>
            <a:srgbClr val="C1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 userDrawn="1"/>
        </p:nvSpPr>
        <p:spPr>
          <a:xfrm>
            <a:off x="359532" y="330573"/>
            <a:ext cx="8424936" cy="619685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E0E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568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14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45033-E309-4E9B-9A2E-8F7F06767637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501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s-graduate-ok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459355" y="3105834"/>
            <a:ext cx="2225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졸업가능</a:t>
            </a:r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  <a:endParaRPr lang="ko-KR" altLang="en-US" sz="36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80112" y="4653136"/>
            <a:ext cx="3096344" cy="1506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팀장 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201758101 </a:t>
            </a:r>
            <a:r>
              <a:rPr lang="ko-KR" altLang="en-US" sz="16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배성규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구성원 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201858054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박수빈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  201858103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김지윤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  201858013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김민석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3068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5F7A6B8-0769-FC26-C1F7-65230D623CA0}"/>
              </a:ext>
            </a:extLst>
          </p:cNvPr>
          <p:cNvSpPr/>
          <p:nvPr/>
        </p:nvSpPr>
        <p:spPr>
          <a:xfrm>
            <a:off x="889620" y="5136826"/>
            <a:ext cx="7632848" cy="533518"/>
          </a:xfrm>
          <a:prstGeom prst="roundRect">
            <a:avLst/>
          </a:prstGeom>
          <a:solidFill>
            <a:srgbClr val="FFFF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534334-D67F-D870-54EA-4F81ED210E71}"/>
              </a:ext>
            </a:extLst>
          </p:cNvPr>
          <p:cNvSpPr txBox="1"/>
          <p:nvPr/>
        </p:nvSpPr>
        <p:spPr>
          <a:xfrm>
            <a:off x="1298773" y="573120"/>
            <a:ext cx="3409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학사지원팀 인터뷰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5EBC84-3A83-40DF-0AEE-BE1B8D2F649C}"/>
              </a:ext>
            </a:extLst>
          </p:cNvPr>
          <p:cNvSpPr txBox="1"/>
          <p:nvPr/>
        </p:nvSpPr>
        <p:spPr>
          <a:xfrm>
            <a:off x="889620" y="1779163"/>
            <a:ext cx="7047122" cy="702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질문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졸업요건을 채우지 못해 졸업이 유예되거나 취소되는 경우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가 전체 졸업예정자 중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       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몇 퍼센트 정도인지 궁금합니다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73E34B8-82D2-3DB3-4C06-56F80C799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201" y="2924944"/>
            <a:ext cx="6617685" cy="162251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224AFFE-DD7B-1B60-2E4B-C6C33F2C1863}"/>
              </a:ext>
            </a:extLst>
          </p:cNvPr>
          <p:cNvSpPr txBox="1"/>
          <p:nvPr/>
        </p:nvSpPr>
        <p:spPr>
          <a:xfrm>
            <a:off x="1177024" y="5213821"/>
            <a:ext cx="7058037" cy="379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400" b="0" i="0" dirty="0">
                <a:solidFill>
                  <a:srgbClr val="262626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전체 졸업예정자 중 </a:t>
            </a:r>
            <a:r>
              <a:rPr lang="en-US" altLang="ko-KR" sz="1400" b="1" i="0" u="sng" dirty="0">
                <a:solidFill>
                  <a:srgbClr val="FF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37.05%</a:t>
            </a:r>
            <a:r>
              <a:rPr lang="ko-KR" altLang="en-US" sz="1400" b="0" i="0" dirty="0">
                <a:solidFill>
                  <a:srgbClr val="262626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학생들이 졸업 요건을 채우지 못해 졸업이 취소되었습니다</a:t>
            </a:r>
            <a:r>
              <a:rPr lang="en-US" altLang="ko-KR" sz="1400" b="0" i="0" dirty="0">
                <a:solidFill>
                  <a:srgbClr val="262626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51D90CD-2BAA-F88B-C56E-796303CECCB7}"/>
              </a:ext>
            </a:extLst>
          </p:cNvPr>
          <p:cNvSpPr/>
          <p:nvPr/>
        </p:nvSpPr>
        <p:spPr>
          <a:xfrm>
            <a:off x="4427984" y="3499379"/>
            <a:ext cx="1195984" cy="50568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 descr="별 3개 평점 단색으로 채워진">
            <a:extLst>
              <a:ext uri="{FF2B5EF4-FFF2-40B4-BE49-F238E27FC236}">
                <a16:creationId xmlns:a16="http://schemas.microsoft.com/office/drawing/2014/main" id="{3011F674-1D8A-9087-7377-34DCB0EF71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68776" y="2780930"/>
            <a:ext cx="914400" cy="914400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AC10560-83E2-FD61-7C54-87848C190DDC}"/>
              </a:ext>
            </a:extLst>
          </p:cNvPr>
          <p:cNvCxnSpPr/>
          <p:nvPr/>
        </p:nvCxnSpPr>
        <p:spPr>
          <a:xfrm>
            <a:off x="1397201" y="4557478"/>
            <a:ext cx="639521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191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6534334-D67F-D870-54EA-4F81ED210E71}"/>
              </a:ext>
            </a:extLst>
          </p:cNvPr>
          <p:cNvSpPr txBox="1"/>
          <p:nvPr/>
        </p:nvSpPr>
        <p:spPr>
          <a:xfrm>
            <a:off x="1298773" y="573120"/>
            <a:ext cx="3409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학사지원팀 인터뷰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8793A5C-B3EE-904C-4487-E420A7898D98}"/>
              </a:ext>
            </a:extLst>
          </p:cNvPr>
          <p:cNvSpPr/>
          <p:nvPr/>
        </p:nvSpPr>
        <p:spPr>
          <a:xfrm>
            <a:off x="755576" y="2972978"/>
            <a:ext cx="7539685" cy="1104094"/>
          </a:xfrm>
          <a:prstGeom prst="roundRect">
            <a:avLst/>
          </a:prstGeom>
          <a:solidFill>
            <a:srgbClr val="FFFF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B30D44-F56F-3E87-D00C-9EB9ABEBED4A}"/>
              </a:ext>
            </a:extLst>
          </p:cNvPr>
          <p:cNvSpPr txBox="1"/>
          <p:nvPr/>
        </p:nvSpPr>
        <p:spPr>
          <a:xfrm>
            <a:off x="929282" y="3035727"/>
            <a:ext cx="7171110" cy="959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en-US" altLang="ko-KR" sz="1300" b="1" i="0" dirty="0">
                <a:solidFill>
                  <a:srgbClr val="FF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“ </a:t>
            </a:r>
            <a:r>
              <a:rPr lang="ko-KR" altLang="en-US" sz="1300" b="1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있다</a:t>
            </a:r>
            <a:r>
              <a:rPr lang="en-US" altLang="ko-KR" sz="1300" b="1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.” </a:t>
            </a:r>
            <a:r>
              <a:rPr lang="ko-KR" altLang="en-US" sz="1300" b="0" i="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우리 대학에서는 매 학기 초 졸업예정자에 대한 </a:t>
            </a:r>
            <a:r>
              <a:rPr lang="en-US" altLang="ko-KR" sz="1300" b="0" i="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"</a:t>
            </a:r>
            <a:r>
              <a:rPr lang="ko-KR" altLang="en-US" sz="1300" b="0" i="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졸업여부 셀프 테스트</a:t>
            </a:r>
            <a:r>
              <a:rPr lang="en-US" altLang="ko-KR" sz="1300" b="0" i="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"</a:t>
            </a:r>
            <a:r>
              <a:rPr lang="ko-KR" altLang="en-US" sz="1300" b="0" i="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시행하고 있습니다</a:t>
            </a:r>
            <a:r>
              <a:rPr lang="en-US" altLang="ko-KR" sz="1300" b="0" i="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 </a:t>
            </a:r>
            <a:r>
              <a:rPr lang="ko-KR" altLang="en-US" sz="1300" b="0" i="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다만</a:t>
            </a:r>
            <a:r>
              <a:rPr lang="en-US" altLang="ko-KR" sz="1300" b="0" i="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3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수기로 작성</a:t>
            </a:r>
            <a:r>
              <a:rPr lang="ko-KR" altLang="en-US" sz="1300" b="0" i="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하고 있어 학생들이 본인의 졸업요건을 스스로 웹 상에서 체크하고 관리할 수 있다면 활용도가 높을 것 같습니다</a:t>
            </a:r>
            <a:r>
              <a:rPr lang="en-US" altLang="ko-KR" sz="1300" b="0" i="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D45D4F-A73A-D7AB-839D-13DC5BD060B1}"/>
              </a:ext>
            </a:extLst>
          </p:cNvPr>
          <p:cNvSpPr txBox="1"/>
          <p:nvPr/>
        </p:nvSpPr>
        <p:spPr>
          <a:xfrm>
            <a:off x="899592" y="1556792"/>
            <a:ext cx="7539685" cy="1349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질문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만약 학업성적확인서를 통해 졸업 가능 여부를 확인하고 부족한 졸업요건을 알려주는 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서비스가 있다면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학사지원팀에서는 이용할 의향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 있으십니까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? 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학사지원팀에서 서비스를 이용한다면 그렇게 생각하신 이유를 여쭤보고 싶습니다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.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F98F95-79AE-50A9-BCC2-EECED5A9A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501" y="4357578"/>
            <a:ext cx="3002545" cy="20391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69D757D-9ED7-F6DA-6CB8-8FD7B8EC2724}"/>
              </a:ext>
            </a:extLst>
          </p:cNvPr>
          <p:cNvSpPr/>
          <p:nvPr/>
        </p:nvSpPr>
        <p:spPr>
          <a:xfrm flipH="1">
            <a:off x="4572000" y="5661248"/>
            <a:ext cx="792088" cy="504056"/>
          </a:xfrm>
          <a:prstGeom prst="rightArrow">
            <a:avLst>
              <a:gd name="adj1" fmla="val 42441"/>
              <a:gd name="adj2" fmla="val 78345"/>
            </a:avLst>
          </a:prstGeom>
          <a:solidFill>
            <a:srgbClr val="FFD5D5"/>
          </a:solidFill>
          <a:ln>
            <a:solidFill>
              <a:srgbClr val="FFD5D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CD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90FCE5-D0DB-8719-AED9-987990106DC5}"/>
              </a:ext>
            </a:extLst>
          </p:cNvPr>
          <p:cNvSpPr txBox="1"/>
          <p:nvPr/>
        </p:nvSpPr>
        <p:spPr>
          <a:xfrm>
            <a:off x="593208" y="5732748"/>
            <a:ext cx="4115473" cy="36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350" dirty="0">
                <a:solidFill>
                  <a:srgbClr val="47474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전화</a:t>
            </a:r>
            <a:r>
              <a:rPr lang="en-US" altLang="ko-KR" sz="1350" dirty="0">
                <a:solidFill>
                  <a:srgbClr val="47474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</a:t>
            </a:r>
            <a:r>
              <a:rPr lang="ko-KR" altLang="en-US" sz="1350" dirty="0">
                <a:solidFill>
                  <a:srgbClr val="47474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메일을 통해 직접 인터뷰를 진행하였습니다</a:t>
            </a:r>
            <a:r>
              <a:rPr lang="en-US" altLang="ko-KR" sz="1350" dirty="0">
                <a:solidFill>
                  <a:srgbClr val="47474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en-US" altLang="ko-KR" sz="1350" b="0" i="0" dirty="0">
              <a:solidFill>
                <a:srgbClr val="474747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3774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D6B590-B960-61C8-8053-456BA27A0DBB}"/>
              </a:ext>
            </a:extLst>
          </p:cNvPr>
          <p:cNvSpPr txBox="1"/>
          <p:nvPr/>
        </p:nvSpPr>
        <p:spPr>
          <a:xfrm>
            <a:off x="1298773" y="573120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B8A6A-4EDA-BC3E-AF59-979C01A9E53F}"/>
              </a:ext>
            </a:extLst>
          </p:cNvPr>
          <p:cNvSpPr txBox="1"/>
          <p:nvPr/>
        </p:nvSpPr>
        <p:spPr>
          <a:xfrm>
            <a:off x="3748632" y="4941168"/>
            <a:ext cx="1646733" cy="47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 DB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테이블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)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AA76A9-D3DB-22E1-A4AF-EE9EA1468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11" y="2204864"/>
            <a:ext cx="7956376" cy="264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95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A44283-A42C-DD77-511F-C8971B28BBE7}"/>
              </a:ext>
            </a:extLst>
          </p:cNvPr>
          <p:cNvSpPr txBox="1"/>
          <p:nvPr/>
        </p:nvSpPr>
        <p:spPr>
          <a:xfrm>
            <a:off x="1315645" y="2276871"/>
            <a:ext cx="3096344" cy="266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파일 검사</a:t>
            </a: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기본 정보 추출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학점 검사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전공필수 검사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A1DCC2-9900-106C-B26A-21E0BE170CBF}"/>
              </a:ext>
            </a:extLst>
          </p:cNvPr>
          <p:cNvSpPr txBox="1"/>
          <p:nvPr/>
        </p:nvSpPr>
        <p:spPr>
          <a:xfrm>
            <a:off x="1298773" y="573120"/>
            <a:ext cx="3506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졸업요건 검사 순서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48255-E53A-2C6A-29AF-5480AD590DBF}"/>
              </a:ext>
            </a:extLst>
          </p:cNvPr>
          <p:cNvSpPr txBox="1"/>
          <p:nvPr/>
        </p:nvSpPr>
        <p:spPr>
          <a:xfrm>
            <a:off x="4932040" y="2276871"/>
            <a:ext cx="3240360" cy="266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교양필수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비교과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검사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6.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기타 교양 검사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7.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부전공 검사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8.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복수전공 검사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9A8FD82-FDA2-9818-36B8-3FC1F30AA588}"/>
              </a:ext>
            </a:extLst>
          </p:cNvPr>
          <p:cNvCxnSpPr>
            <a:cxnSpLocks/>
          </p:cNvCxnSpPr>
          <p:nvPr/>
        </p:nvCxnSpPr>
        <p:spPr>
          <a:xfrm>
            <a:off x="4411989" y="1556792"/>
            <a:ext cx="0" cy="4464496"/>
          </a:xfrm>
          <a:prstGeom prst="line">
            <a:avLst/>
          </a:prstGeom>
          <a:ln w="19050">
            <a:solidFill>
              <a:srgbClr val="E0E8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238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298773" y="573120"/>
            <a:ext cx="2037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환경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CD40FB-D198-4C7C-89E3-72CBB72554CB}"/>
              </a:ext>
            </a:extLst>
          </p:cNvPr>
          <p:cNvSpPr txBox="1"/>
          <p:nvPr/>
        </p:nvSpPr>
        <p:spPr>
          <a:xfrm>
            <a:off x="1193750" y="1658464"/>
            <a:ext cx="4038088" cy="2322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◎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Front-end : React.js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◎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Back-end : Spring boot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◎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DB : MariaDB, AWS RDS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◎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형상관리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Git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◎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Server : AWS EC2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B20D652-FD68-48AF-86E7-DD4A5C589B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9" r="26528" b="13608"/>
          <a:stretch/>
        </p:blipFill>
        <p:spPr bwMode="auto">
          <a:xfrm>
            <a:off x="5931206" y="2965103"/>
            <a:ext cx="2458547" cy="139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C53E756-264C-42BE-9DA3-D3703E54F7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7" t="8656" r="3229" b="14451"/>
          <a:stretch/>
        </p:blipFill>
        <p:spPr bwMode="auto">
          <a:xfrm>
            <a:off x="5931208" y="4855124"/>
            <a:ext cx="2495061" cy="88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5684CAC-05EF-403E-9D0C-55B334E11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850" y="4864003"/>
            <a:ext cx="1728192" cy="10056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3D45CF2-7CEF-4EE6-FDB1-ED18448F2D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207" y="1598923"/>
            <a:ext cx="2458546" cy="11454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2465B6B-BB35-9993-962D-45DC388B061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4" r="21660"/>
          <a:stretch/>
        </p:blipFill>
        <p:spPr>
          <a:xfrm>
            <a:off x="2247228" y="4471151"/>
            <a:ext cx="1520863" cy="18792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9E0508-7C95-05AA-552F-7D10C672233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709" y="4607842"/>
            <a:ext cx="1657826" cy="151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75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D6B590-B960-61C8-8053-456BA27A0DBB}"/>
              </a:ext>
            </a:extLst>
          </p:cNvPr>
          <p:cNvSpPr txBox="1"/>
          <p:nvPr/>
        </p:nvSpPr>
        <p:spPr>
          <a:xfrm>
            <a:off x="1298773" y="573120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주요 기능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B8A6A-4EDA-BC3E-AF59-979C01A9E53F}"/>
              </a:ext>
            </a:extLst>
          </p:cNvPr>
          <p:cNvSpPr txBox="1"/>
          <p:nvPr/>
        </p:nvSpPr>
        <p:spPr>
          <a:xfrm>
            <a:off x="863588" y="1700808"/>
            <a:ext cx="7416824" cy="417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D2C5F1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 요건 확인 기능 </a:t>
            </a:r>
            <a:endParaRPr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D2C5F1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학업 성적 확인서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PDF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파일을 업로드 해서 졸업 요건을 확인할 수 있는 기능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D2C5F1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인기 교양 추천 기능</a:t>
            </a:r>
            <a:endParaRPr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D2C5F1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학생들이 많이 수강한 순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 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에브리타임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높은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별점순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인기있는 교양 과목을 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추천해주는 기능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D2C5F1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공지사항 게시판 기능</a:t>
            </a:r>
            <a:endParaRPr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D2C5F1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 논문 대체 과제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필수 과목 대체 요건 등의 정보를 확인할 수 있는 기능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8034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D6B590-B960-61C8-8053-456BA27A0DBB}"/>
              </a:ext>
            </a:extLst>
          </p:cNvPr>
          <p:cNvSpPr txBox="1"/>
          <p:nvPr/>
        </p:nvSpPr>
        <p:spPr>
          <a:xfrm>
            <a:off x="1298773" y="573120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주요 기능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B8A6A-4EDA-BC3E-AF59-979C01A9E53F}"/>
              </a:ext>
            </a:extLst>
          </p:cNvPr>
          <p:cNvSpPr txBox="1"/>
          <p:nvPr/>
        </p:nvSpPr>
        <p:spPr>
          <a:xfrm>
            <a:off x="989602" y="2132856"/>
            <a:ext cx="7164796" cy="3215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 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D2C5F1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정보공유 게시판 기능</a:t>
            </a:r>
            <a:endParaRPr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D2C5F1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한신대학교 학생들이 직접 졸업요건 또는 학사와 관련된 정보 글을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작성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수정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삭제 및 검색할 수 있는 기능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5. 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D2C5F1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피드백 기능</a:t>
            </a:r>
            <a:endParaRPr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D2C5F1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사용자가 졸업가능 서비스를 이용하며 느끼는 불편함을 개발자들에게 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전달하는 기능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4143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895CE2-8359-7EA5-132D-254F188BAA96}"/>
              </a:ext>
            </a:extLst>
          </p:cNvPr>
          <p:cNvSpPr txBox="1"/>
          <p:nvPr/>
        </p:nvSpPr>
        <p:spPr>
          <a:xfrm>
            <a:off x="1298773" y="573120"/>
            <a:ext cx="2723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결과 시연</a:t>
            </a:r>
          </a:p>
        </p:txBody>
      </p:sp>
      <p:pic>
        <p:nvPicPr>
          <p:cNvPr id="3" name="그림 2">
            <a:hlinkClick r:id="rId3"/>
            <a:extLst>
              <a:ext uri="{FF2B5EF4-FFF2-40B4-BE49-F238E27FC236}">
                <a16:creationId xmlns:a16="http://schemas.microsoft.com/office/drawing/2014/main" id="{CA8A5B41-5DAA-D140-3656-A0F725B1EE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779" y="2996952"/>
            <a:ext cx="3960441" cy="1584176"/>
          </a:xfrm>
          <a:prstGeom prst="rect">
            <a:avLst/>
          </a:prstGeom>
        </p:spPr>
      </p:pic>
      <p:pic>
        <p:nvPicPr>
          <p:cNvPr id="4" name="그래픽 3" descr="커서 단색으로 채워진">
            <a:extLst>
              <a:ext uri="{FF2B5EF4-FFF2-40B4-BE49-F238E27FC236}">
                <a16:creationId xmlns:a16="http://schemas.microsoft.com/office/drawing/2014/main" id="{717E1951-BEAA-98C8-8D25-C8F356B739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28184" y="4041068"/>
            <a:ext cx="1080120" cy="1080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E27947-87B8-A261-F524-C6C315B4D3EC}"/>
              </a:ext>
            </a:extLst>
          </p:cNvPr>
          <p:cNvSpPr txBox="1"/>
          <p:nvPr/>
        </p:nvSpPr>
        <p:spPr>
          <a:xfrm>
            <a:off x="2558545" y="2481012"/>
            <a:ext cx="419165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www. hs-graduate-ok.com</a:t>
            </a:r>
          </a:p>
        </p:txBody>
      </p:sp>
    </p:spTree>
    <p:extLst>
      <p:ext uri="{BB962C8B-B14F-4D97-AF65-F5344CB8AC3E}">
        <p14:creationId xmlns:p14="http://schemas.microsoft.com/office/powerpoint/2010/main" val="957914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895CE2-8359-7EA5-132D-254F188BAA96}"/>
              </a:ext>
            </a:extLst>
          </p:cNvPr>
          <p:cNvSpPr txBox="1"/>
          <p:nvPr/>
        </p:nvSpPr>
        <p:spPr>
          <a:xfrm>
            <a:off x="1298773" y="573120"/>
            <a:ext cx="2723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결과 시연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E27947-87B8-A261-F524-C6C315B4D3EC}"/>
              </a:ext>
            </a:extLst>
          </p:cNvPr>
          <p:cNvSpPr txBox="1"/>
          <p:nvPr/>
        </p:nvSpPr>
        <p:spPr>
          <a:xfrm>
            <a:off x="5447948" y="664602"/>
            <a:ext cx="3024336" cy="466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1500" dirty="0">
                <a:solidFill>
                  <a:srgbClr val="8D6EDC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www. hs-graduate-ok.com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B94CF4-2AD8-CA54-DADC-5E1CA61586B4}"/>
              </a:ext>
            </a:extLst>
          </p:cNvPr>
          <p:cNvSpPr txBox="1"/>
          <p:nvPr/>
        </p:nvSpPr>
        <p:spPr>
          <a:xfrm>
            <a:off x="3275856" y="5697505"/>
            <a:ext cx="3096344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 요건 확인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페이지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</a:p>
        </p:txBody>
      </p:sp>
      <p:pic>
        <p:nvPicPr>
          <p:cNvPr id="3" name="졸업가능 시연 편집">
            <a:hlinkClick r:id="" action="ppaction://media"/>
            <a:extLst>
              <a:ext uri="{FF2B5EF4-FFF2-40B4-BE49-F238E27FC236}">
                <a16:creationId xmlns:a16="http://schemas.microsoft.com/office/drawing/2014/main" id="{F4758536-5F7E-DF0E-BD3E-EAA12D06D0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9769" y="1435627"/>
            <a:ext cx="7504462" cy="398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3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371F66-B533-8B5B-BDCA-5347258ACCEF}"/>
              </a:ext>
            </a:extLst>
          </p:cNvPr>
          <p:cNvSpPr txBox="1"/>
          <p:nvPr/>
        </p:nvSpPr>
        <p:spPr>
          <a:xfrm>
            <a:off x="1298773" y="573120"/>
            <a:ext cx="3993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 요건 확인 페이지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F2AA200-FDBC-B0CC-DD42-5425DCCCA3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5656" y="955575"/>
            <a:ext cx="14874134" cy="588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C3207C-0AA2-2763-9161-C10D8B7CF2FB}"/>
              </a:ext>
            </a:extLst>
          </p:cNvPr>
          <p:cNvSpPr txBox="1"/>
          <p:nvPr/>
        </p:nvSpPr>
        <p:spPr>
          <a:xfrm>
            <a:off x="3167844" y="5868324"/>
            <a:ext cx="2808312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5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( </a:t>
            </a:r>
            <a:r>
              <a:rPr lang="ko-KR" altLang="en-US" sz="15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졸업요건이 모두 만족 된 경우 </a:t>
            </a:r>
            <a:r>
              <a:rPr lang="en-US" altLang="ko-KR" sz="15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956A39A-427F-C07B-2DC6-3C1E683A2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629" y="1540350"/>
            <a:ext cx="7280742" cy="418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21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389924B-1BAE-728D-00C2-E601C6C8CCAC}"/>
              </a:ext>
            </a:extLst>
          </p:cNvPr>
          <p:cNvCxnSpPr>
            <a:cxnSpLocks/>
          </p:cNvCxnSpPr>
          <p:nvPr/>
        </p:nvCxnSpPr>
        <p:spPr>
          <a:xfrm>
            <a:off x="971600" y="2276872"/>
            <a:ext cx="2238354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CBE9B81-4EE7-AE0C-1151-D9AA8564DCEA}"/>
              </a:ext>
            </a:extLst>
          </p:cNvPr>
          <p:cNvSpPr txBox="1"/>
          <p:nvPr/>
        </p:nvSpPr>
        <p:spPr>
          <a:xfrm>
            <a:off x="1104106" y="2292039"/>
            <a:ext cx="74055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97D472C-6D4F-6268-CB67-99E949640E55}"/>
              </a:ext>
            </a:extLst>
          </p:cNvPr>
          <p:cNvSpPr txBox="1"/>
          <p:nvPr/>
        </p:nvSpPr>
        <p:spPr>
          <a:xfrm>
            <a:off x="1223861" y="2922981"/>
            <a:ext cx="191472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문제 및 목적</a:t>
            </a:r>
            <a:endParaRPr lang="en-US" altLang="ko-KR" sz="2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23A9C5E-CAAD-D4FE-0ED8-2DDCDABD4C67}"/>
              </a:ext>
            </a:extLst>
          </p:cNvPr>
          <p:cNvCxnSpPr>
            <a:cxnSpLocks/>
          </p:cNvCxnSpPr>
          <p:nvPr/>
        </p:nvCxnSpPr>
        <p:spPr>
          <a:xfrm>
            <a:off x="3493456" y="2276872"/>
            <a:ext cx="2238354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FE03087-F5CA-2AFC-81E7-6AD5780B2A86}"/>
              </a:ext>
            </a:extLst>
          </p:cNvPr>
          <p:cNvSpPr txBox="1"/>
          <p:nvPr/>
        </p:nvSpPr>
        <p:spPr>
          <a:xfrm>
            <a:off x="3625962" y="2292039"/>
            <a:ext cx="80359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B95331E-2608-0DA2-FD3C-9D2B60D549CF}"/>
              </a:ext>
            </a:extLst>
          </p:cNvPr>
          <p:cNvSpPr txBox="1"/>
          <p:nvPr/>
        </p:nvSpPr>
        <p:spPr>
          <a:xfrm>
            <a:off x="3768401" y="2938147"/>
            <a:ext cx="80359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설계</a:t>
            </a:r>
            <a:endParaRPr lang="en-US" altLang="ko-KR" sz="2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018EF07-7EC7-4925-31C0-AEFB4A3CC21B}"/>
              </a:ext>
            </a:extLst>
          </p:cNvPr>
          <p:cNvCxnSpPr>
            <a:cxnSpLocks/>
          </p:cNvCxnSpPr>
          <p:nvPr/>
        </p:nvCxnSpPr>
        <p:spPr>
          <a:xfrm>
            <a:off x="6026673" y="2276872"/>
            <a:ext cx="2238354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9977A3A-59B3-7A9F-9A21-BAB0E5D7D6D5}"/>
              </a:ext>
            </a:extLst>
          </p:cNvPr>
          <p:cNvSpPr txBox="1"/>
          <p:nvPr/>
        </p:nvSpPr>
        <p:spPr>
          <a:xfrm>
            <a:off x="6159179" y="2292039"/>
            <a:ext cx="80359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4C9A189-56A4-8520-2E01-373907FA4387}"/>
              </a:ext>
            </a:extLst>
          </p:cNvPr>
          <p:cNvSpPr txBox="1"/>
          <p:nvPr/>
        </p:nvSpPr>
        <p:spPr>
          <a:xfrm>
            <a:off x="6228184" y="2938147"/>
            <a:ext cx="178232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주요 기능</a:t>
            </a:r>
            <a:endParaRPr lang="en-US" altLang="ko-KR" sz="2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DDBE152-DFAE-1290-66D7-84EC3BA7A5F3}"/>
              </a:ext>
            </a:extLst>
          </p:cNvPr>
          <p:cNvCxnSpPr>
            <a:cxnSpLocks/>
          </p:cNvCxnSpPr>
          <p:nvPr/>
        </p:nvCxnSpPr>
        <p:spPr>
          <a:xfrm>
            <a:off x="971600" y="4311885"/>
            <a:ext cx="2238354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535F194-80C8-8555-DA05-296C86E6EB6D}"/>
              </a:ext>
            </a:extLst>
          </p:cNvPr>
          <p:cNvSpPr txBox="1"/>
          <p:nvPr/>
        </p:nvSpPr>
        <p:spPr>
          <a:xfrm>
            <a:off x="1104106" y="4327052"/>
            <a:ext cx="87560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6C6BF44-4718-C800-8267-C1017203C011}"/>
              </a:ext>
            </a:extLst>
          </p:cNvPr>
          <p:cNvSpPr txBox="1"/>
          <p:nvPr/>
        </p:nvSpPr>
        <p:spPr>
          <a:xfrm>
            <a:off x="1145108" y="4973160"/>
            <a:ext cx="223835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결과 시연</a:t>
            </a:r>
            <a:endParaRPr lang="en-US" altLang="ko-KR" sz="2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72850A9-5499-8102-45EC-98925600EA51}"/>
              </a:ext>
            </a:extLst>
          </p:cNvPr>
          <p:cNvCxnSpPr>
            <a:cxnSpLocks/>
          </p:cNvCxnSpPr>
          <p:nvPr/>
        </p:nvCxnSpPr>
        <p:spPr>
          <a:xfrm>
            <a:off x="3493456" y="4311885"/>
            <a:ext cx="2238354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8D2192F-DD55-4821-A425-9D166F6229A9}"/>
              </a:ext>
            </a:extLst>
          </p:cNvPr>
          <p:cNvSpPr txBox="1"/>
          <p:nvPr/>
        </p:nvSpPr>
        <p:spPr>
          <a:xfrm>
            <a:off x="3625962" y="4327052"/>
            <a:ext cx="80359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29759C8-276A-E57D-1401-B8BFEF8FB84F}"/>
              </a:ext>
            </a:extLst>
          </p:cNvPr>
          <p:cNvSpPr txBox="1"/>
          <p:nvPr/>
        </p:nvSpPr>
        <p:spPr>
          <a:xfrm>
            <a:off x="3711942" y="4957993"/>
            <a:ext cx="223835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기대 효과</a:t>
            </a:r>
            <a:endParaRPr lang="en-US" altLang="ko-KR" sz="2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8BB6218-ADC1-FE0D-A402-2F832950DAA4}"/>
              </a:ext>
            </a:extLst>
          </p:cNvPr>
          <p:cNvCxnSpPr>
            <a:cxnSpLocks/>
          </p:cNvCxnSpPr>
          <p:nvPr/>
        </p:nvCxnSpPr>
        <p:spPr>
          <a:xfrm>
            <a:off x="6026673" y="4311885"/>
            <a:ext cx="2238354" cy="0"/>
          </a:xfrm>
          <a:prstGeom prst="line">
            <a:avLst/>
          </a:prstGeom>
          <a:ln w="381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B3AB9F9-9628-0D10-DC52-48CBF7147F73}"/>
              </a:ext>
            </a:extLst>
          </p:cNvPr>
          <p:cNvSpPr txBox="1"/>
          <p:nvPr/>
        </p:nvSpPr>
        <p:spPr>
          <a:xfrm>
            <a:off x="6159179" y="4327052"/>
            <a:ext cx="80359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06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D8D52E9-7F0A-CFCC-C514-DE63B7A0F4EC}"/>
              </a:ext>
            </a:extLst>
          </p:cNvPr>
          <p:cNvSpPr txBox="1"/>
          <p:nvPr/>
        </p:nvSpPr>
        <p:spPr>
          <a:xfrm>
            <a:off x="6228184" y="4973159"/>
            <a:ext cx="96410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Q&amp;A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9862B0F-A069-7393-2185-4CD9E301E1E9}"/>
              </a:ext>
            </a:extLst>
          </p:cNvPr>
          <p:cNvSpPr txBox="1"/>
          <p:nvPr/>
        </p:nvSpPr>
        <p:spPr>
          <a:xfrm>
            <a:off x="1298773" y="573120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52323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78CB88-BF27-371E-E9BC-205F02D0C56A}"/>
              </a:ext>
            </a:extLst>
          </p:cNvPr>
          <p:cNvSpPr txBox="1"/>
          <p:nvPr/>
        </p:nvSpPr>
        <p:spPr>
          <a:xfrm>
            <a:off x="1943706" y="5589240"/>
            <a:ext cx="5256584" cy="441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7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( </a:t>
            </a:r>
            <a:r>
              <a:rPr lang="ko-KR" altLang="en-US" sz="17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사용자 피드백을 메일과 구글시트를 통해 확인 가능 </a:t>
            </a:r>
            <a:r>
              <a:rPr lang="en-US" altLang="ko-KR" sz="17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C3723C-FA10-9B36-C165-6FEDECD569AD}"/>
              </a:ext>
            </a:extLst>
          </p:cNvPr>
          <p:cNvSpPr txBox="1"/>
          <p:nvPr/>
        </p:nvSpPr>
        <p:spPr>
          <a:xfrm>
            <a:off x="1298773" y="573120"/>
            <a:ext cx="2627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피드백 페이지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757B8C2-E796-30E1-9AB7-F94744D51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91" y="3861048"/>
            <a:ext cx="7808413" cy="14013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982A28E-ECA7-D386-6188-1912C8675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91" y="1639111"/>
            <a:ext cx="7830653" cy="203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2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B28127-329C-6B37-769C-D9B42BBEA3BF}"/>
              </a:ext>
            </a:extLst>
          </p:cNvPr>
          <p:cNvSpPr txBox="1"/>
          <p:nvPr/>
        </p:nvSpPr>
        <p:spPr>
          <a:xfrm>
            <a:off x="1298773" y="573120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기대 효과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59307-D66D-3592-5308-ACBF32F5E8B4}"/>
              </a:ext>
            </a:extLst>
          </p:cNvPr>
          <p:cNvSpPr txBox="1"/>
          <p:nvPr/>
        </p:nvSpPr>
        <p:spPr>
          <a:xfrm>
            <a:off x="3059832" y="2060848"/>
            <a:ext cx="3384376" cy="3137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시스템 자동화</a:t>
            </a: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모든 학생이 사용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직관적인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UI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설계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학사 지원팀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조교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4" name="그래픽 3" descr="로봇 단색으로 채워진">
            <a:extLst>
              <a:ext uri="{FF2B5EF4-FFF2-40B4-BE49-F238E27FC236}">
                <a16:creationId xmlns:a16="http://schemas.microsoft.com/office/drawing/2014/main" id="{84928692-26C1-56B3-3A40-677714A87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60817" y="2060848"/>
            <a:ext cx="889248" cy="889248"/>
          </a:xfrm>
          <a:prstGeom prst="rect">
            <a:avLst/>
          </a:prstGeom>
        </p:spPr>
      </p:pic>
      <p:pic>
        <p:nvPicPr>
          <p:cNvPr id="5" name="그래픽 4" descr="그룹 단색으로 채워진">
            <a:extLst>
              <a:ext uri="{FF2B5EF4-FFF2-40B4-BE49-F238E27FC236}">
                <a16:creationId xmlns:a16="http://schemas.microsoft.com/office/drawing/2014/main" id="{28E17951-7EDD-79C3-0824-37251A6E64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58445" y="2779688"/>
            <a:ext cx="1033835" cy="1033835"/>
          </a:xfrm>
          <a:prstGeom prst="rect">
            <a:avLst/>
          </a:prstGeom>
        </p:spPr>
      </p:pic>
      <p:pic>
        <p:nvPicPr>
          <p:cNvPr id="7" name="그래픽 6" descr="이사회 단색으로 채워진">
            <a:extLst>
              <a:ext uri="{FF2B5EF4-FFF2-40B4-BE49-F238E27FC236}">
                <a16:creationId xmlns:a16="http://schemas.microsoft.com/office/drawing/2014/main" id="{C23AE216-37CD-ED22-BD2A-5686A77781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44208" y="4437112"/>
            <a:ext cx="1080120" cy="1080120"/>
          </a:xfrm>
          <a:prstGeom prst="rect">
            <a:avLst/>
          </a:prstGeom>
        </p:spPr>
      </p:pic>
      <p:pic>
        <p:nvPicPr>
          <p:cNvPr id="9" name="그래픽 8" descr="모니터 단색으로 채워진">
            <a:extLst>
              <a:ext uri="{FF2B5EF4-FFF2-40B4-BE49-F238E27FC236}">
                <a16:creationId xmlns:a16="http://schemas.microsoft.com/office/drawing/2014/main" id="{C2F21877-EA16-C18A-825E-6CF2FF2D87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61198" y="3893761"/>
            <a:ext cx="889248" cy="88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572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EBC7EAAE-CDC5-FC3D-BA0A-3BAD785DE0D0}"/>
              </a:ext>
            </a:extLst>
          </p:cNvPr>
          <p:cNvSpPr/>
          <p:nvPr/>
        </p:nvSpPr>
        <p:spPr>
          <a:xfrm>
            <a:off x="1474657" y="5210385"/>
            <a:ext cx="6469391" cy="520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7DC574-E579-ED59-7912-F0960853328F}"/>
              </a:ext>
            </a:extLst>
          </p:cNvPr>
          <p:cNvSpPr/>
          <p:nvPr/>
        </p:nvSpPr>
        <p:spPr>
          <a:xfrm>
            <a:off x="1412528" y="2397436"/>
            <a:ext cx="6531520" cy="16076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C3723C-FA10-9B36-C165-6FEDECD569AD}"/>
              </a:ext>
            </a:extLst>
          </p:cNvPr>
          <p:cNvSpPr txBox="1"/>
          <p:nvPr/>
        </p:nvSpPr>
        <p:spPr>
          <a:xfrm>
            <a:off x="1298773" y="573120"/>
            <a:ext cx="1048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Q&amp;A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575BD4-C558-B2AB-FD2A-68277DE8CCA3}"/>
              </a:ext>
            </a:extLst>
          </p:cNvPr>
          <p:cNvSpPr txBox="1"/>
          <p:nvPr/>
        </p:nvSpPr>
        <p:spPr>
          <a:xfrm>
            <a:off x="1294437" y="1700808"/>
            <a:ext cx="6649611" cy="220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altLang="ko-KR" sz="20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Q) </a:t>
            </a:r>
            <a:r>
              <a:rPr lang="ko-KR" altLang="en-US" sz="20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현재 학기도 포함하여 검사를 진행하나요</a:t>
            </a:r>
            <a:r>
              <a:rPr lang="en-US" altLang="ko-KR" sz="20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?</a:t>
            </a:r>
          </a:p>
          <a:p>
            <a:pPr algn="l">
              <a:lnSpc>
                <a:spcPct val="200000"/>
              </a:lnSpc>
            </a:pPr>
            <a:r>
              <a:rPr lang="en-US" altLang="ko-KR" sz="17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   - </a:t>
            </a:r>
            <a:r>
              <a:rPr lang="ko-KR" altLang="en-US" sz="17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확실하게 수료한 학기까지 검사를 진행한다</a:t>
            </a:r>
            <a:r>
              <a:rPr lang="en-US" altLang="ko-KR" sz="17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.</a:t>
            </a:r>
          </a:p>
          <a:p>
            <a:pPr algn="l">
              <a:lnSpc>
                <a:spcPct val="200000"/>
              </a:lnSpc>
            </a:pPr>
            <a:r>
              <a:rPr lang="ko-KR" altLang="en-US" sz="17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    현재 학기 과목의 성적이 </a:t>
            </a:r>
            <a:r>
              <a:rPr lang="en-US" altLang="ko-KR" sz="17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F </a:t>
            </a:r>
            <a:r>
              <a:rPr lang="ko-KR" altLang="en-US" sz="17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또는 </a:t>
            </a:r>
            <a:r>
              <a:rPr lang="en-US" altLang="ko-KR" sz="17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NP</a:t>
            </a:r>
            <a:r>
              <a:rPr lang="ko-KR" altLang="en-US" sz="17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가 될 경우</a:t>
            </a:r>
            <a:r>
              <a:rPr lang="en-US" altLang="ko-KR" sz="17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7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졸업이 </a:t>
            </a:r>
            <a:endParaRPr lang="en-US" altLang="ko-KR" sz="1700" b="0" i="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맑은 고딕 Semilight" panose="020B0502040204020203" pitchFamily="50" charset="-127"/>
            </a:endParaRPr>
          </a:p>
          <a:p>
            <a:pPr algn="l">
              <a:lnSpc>
                <a:spcPct val="200000"/>
              </a:lnSpc>
            </a:pPr>
            <a:r>
              <a:rPr lang="en-US" altLang="ko-KR" sz="1700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    </a:t>
            </a:r>
            <a:r>
              <a:rPr lang="ko-KR" altLang="en-US" sz="17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불가능할 수 있어 수료 완료한 학기를 기준으로 검사가 진행됩니다</a:t>
            </a:r>
            <a:r>
              <a:rPr lang="en-US" altLang="ko-KR" sz="17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2C3A40-6E24-55E7-BC63-6045D822D557}"/>
              </a:ext>
            </a:extLst>
          </p:cNvPr>
          <p:cNvSpPr txBox="1"/>
          <p:nvPr/>
        </p:nvSpPr>
        <p:spPr>
          <a:xfrm>
            <a:off x="1356567" y="4509120"/>
            <a:ext cx="4968552" cy="1154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altLang="ko-KR" sz="20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Q) </a:t>
            </a:r>
            <a:r>
              <a:rPr lang="ko-KR" altLang="en-US" sz="2000" dirty="0">
                <a:solidFill>
                  <a:srgbClr val="26262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컴퓨터공학부만 가능한가요</a:t>
            </a:r>
            <a:r>
              <a:rPr lang="en-US" altLang="ko-KR" sz="2000" dirty="0">
                <a:solidFill>
                  <a:srgbClr val="26262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?</a:t>
            </a:r>
          </a:p>
          <a:p>
            <a:pPr algn="l">
              <a:lnSpc>
                <a:spcPct val="200000"/>
              </a:lnSpc>
            </a:pPr>
            <a:r>
              <a:rPr lang="en-US" altLang="ko-KR" sz="17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   </a:t>
            </a:r>
            <a:r>
              <a:rPr lang="en-US" altLang="ko-KR" sz="17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- </a:t>
            </a:r>
            <a:r>
              <a:rPr lang="ko-KR" altLang="en-US" sz="17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전 학과 모두 가능합니다</a:t>
            </a:r>
            <a:r>
              <a:rPr lang="en-US" altLang="ko-KR" sz="1700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 ( 16</a:t>
            </a:r>
            <a:r>
              <a:rPr lang="ko-KR" altLang="en-US" sz="1700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학번 이후 </a:t>
            </a:r>
            <a:r>
              <a:rPr lang="en-US" altLang="ko-KR" sz="1700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)</a:t>
            </a:r>
            <a:endParaRPr lang="en-US" altLang="ko-KR" sz="1700" b="0" i="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032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C3723C-FA10-9B36-C165-6FEDECD569AD}"/>
              </a:ext>
            </a:extLst>
          </p:cNvPr>
          <p:cNvSpPr txBox="1"/>
          <p:nvPr/>
        </p:nvSpPr>
        <p:spPr>
          <a:xfrm>
            <a:off x="1298773" y="573120"/>
            <a:ext cx="1048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Q&amp;A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2FCA46-26D2-7466-16DC-F9A85153FCBC}"/>
              </a:ext>
            </a:extLst>
          </p:cNvPr>
          <p:cNvSpPr txBox="1"/>
          <p:nvPr/>
        </p:nvSpPr>
        <p:spPr>
          <a:xfrm>
            <a:off x="899592" y="1484784"/>
            <a:ext cx="7344816" cy="502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Q) </a:t>
            </a:r>
            <a:r>
              <a:rPr lang="ko-KR" altLang="en-US" sz="2000" dirty="0">
                <a:solidFill>
                  <a:srgbClr val="26262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현재 시스템으로도 졸업요건을 충분히 확인할 수 있지 않나요</a:t>
            </a:r>
            <a:r>
              <a:rPr lang="en-US" altLang="ko-KR" sz="2000" dirty="0">
                <a:solidFill>
                  <a:srgbClr val="26262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93E7D4-3641-010E-DBF7-01EFE645726A}"/>
              </a:ext>
            </a:extLst>
          </p:cNvPr>
          <p:cNvSpPr txBox="1"/>
          <p:nvPr/>
        </p:nvSpPr>
        <p:spPr>
          <a:xfrm>
            <a:off x="3707904" y="5877272"/>
            <a:ext cx="1728192" cy="502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rgbClr val="26262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( </a:t>
            </a:r>
            <a:r>
              <a:rPr lang="ko-KR" altLang="en-US" sz="2000" dirty="0">
                <a:solidFill>
                  <a:srgbClr val="26262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현재 시스템</a:t>
            </a:r>
            <a:r>
              <a:rPr lang="en-US" altLang="ko-KR" sz="2000" dirty="0">
                <a:solidFill>
                  <a:srgbClr val="26262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 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9EA572-BE52-CF28-0368-C29D2DC8C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47" y="2852936"/>
            <a:ext cx="7411106" cy="18568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7B55682-09A9-629F-1E35-385A3C928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2314311"/>
            <a:ext cx="8208912" cy="27981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DE5E545-DAD6-F1B2-A587-1CF4D69DF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3912" y="2040824"/>
            <a:ext cx="6156176" cy="38618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9419212-A982-08FB-A9CA-C84B2717BE75}"/>
              </a:ext>
            </a:extLst>
          </p:cNvPr>
          <p:cNvSpPr/>
          <p:nvPr/>
        </p:nvSpPr>
        <p:spPr>
          <a:xfrm>
            <a:off x="1102653" y="2526047"/>
            <a:ext cx="6938694" cy="205508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1355B6-4636-4B47-0A16-35F68B9B6C58}"/>
              </a:ext>
            </a:extLst>
          </p:cNvPr>
          <p:cNvSpPr txBox="1"/>
          <p:nvPr/>
        </p:nvSpPr>
        <p:spPr>
          <a:xfrm>
            <a:off x="1327957" y="2713765"/>
            <a:ext cx="6632101" cy="1585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7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현재 한신종합정보 페이지에서 이수해야 하는 졸업</a:t>
            </a:r>
            <a:r>
              <a:rPr lang="en-US" altLang="ko-KR" sz="17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/</a:t>
            </a:r>
            <a:r>
              <a:rPr lang="ko-KR" altLang="en-US" sz="17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전공</a:t>
            </a:r>
            <a:r>
              <a:rPr lang="en-US" altLang="ko-KR" sz="17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/</a:t>
            </a:r>
            <a:r>
              <a:rPr lang="ko-KR" altLang="en-US" sz="17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교양학점과 전공필수</a:t>
            </a:r>
            <a:r>
              <a:rPr lang="en-US" altLang="ko-KR" sz="17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7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교양필수 등에 대한 정보를 확인할 수 있지만</a:t>
            </a:r>
            <a:r>
              <a:rPr lang="en-US" altLang="ko-KR" sz="17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, </a:t>
            </a:r>
          </a:p>
          <a:p>
            <a:pPr>
              <a:lnSpc>
                <a:spcPct val="200000"/>
              </a:lnSpc>
            </a:pPr>
            <a:r>
              <a:rPr lang="ko-KR" altLang="en-US" sz="1700" dirty="0">
                <a:solidFill>
                  <a:schemeClr val="accent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본인의 학과와 학번에 맞는 요건을 한번에 파악하기 어렵다</a:t>
            </a:r>
            <a:r>
              <a:rPr lang="en-US" altLang="ko-KR" sz="1700" dirty="0">
                <a:solidFill>
                  <a:schemeClr val="accent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.</a:t>
            </a:r>
            <a:endParaRPr lang="en-US" altLang="ko-KR" sz="1700" b="0" i="0" dirty="0">
              <a:solidFill>
                <a:schemeClr val="accent2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859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34A3D69-2F52-957F-4B2C-8A6B29732F3A}"/>
              </a:ext>
            </a:extLst>
          </p:cNvPr>
          <p:cNvSpPr/>
          <p:nvPr/>
        </p:nvSpPr>
        <p:spPr>
          <a:xfrm>
            <a:off x="1278681" y="4171591"/>
            <a:ext cx="6683456" cy="184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B393B1-4FB0-CEBF-962E-1575AD21A2CC}"/>
              </a:ext>
            </a:extLst>
          </p:cNvPr>
          <p:cNvSpPr txBox="1"/>
          <p:nvPr/>
        </p:nvSpPr>
        <p:spPr>
          <a:xfrm>
            <a:off x="1229389" y="3319521"/>
            <a:ext cx="6732748" cy="2372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50000"/>
              </a:lnSpc>
            </a:pPr>
            <a:r>
              <a:rPr lang="en-US" altLang="ko-KR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Q)</a:t>
            </a:r>
            <a:r>
              <a:rPr lang="ko-KR" altLang="en-US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2000" b="0" i="0" dirty="0"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프로젝트를 진행하며 어려웠던 점</a:t>
            </a:r>
          </a:p>
          <a:p>
            <a:pPr algn="l">
              <a:lnSpc>
                <a:spcPct val="250000"/>
              </a:lnSpc>
            </a:pPr>
            <a:r>
              <a:rPr lang="en-US" altLang="ko-KR" sz="17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  </a:t>
            </a:r>
            <a:r>
              <a:rPr lang="en-US" altLang="ko-KR" sz="17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- </a:t>
            </a:r>
            <a:r>
              <a:rPr lang="ko-KR" altLang="en-US" sz="17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데이터 수집</a:t>
            </a:r>
            <a:r>
              <a:rPr lang="en-US" altLang="ko-KR" sz="17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. </a:t>
            </a:r>
          </a:p>
          <a:p>
            <a:pPr algn="l">
              <a:lnSpc>
                <a:spcPct val="250000"/>
              </a:lnSpc>
            </a:pPr>
            <a:endParaRPr lang="en-US" altLang="ko-KR" sz="300" b="0" i="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맑은 고딕 Semilight" panose="020B0502040204020203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7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    학교 홈페이지를 통해 데이터를 수집하였으나</a:t>
            </a:r>
            <a:r>
              <a:rPr lang="en-US" altLang="ko-KR" sz="17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,  </a:t>
            </a:r>
            <a:r>
              <a:rPr lang="ko-KR" altLang="en-US" sz="17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학교 홈페이지에도 </a:t>
            </a:r>
            <a:endParaRPr lang="en-US" altLang="ko-KR" sz="1700" b="0" i="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맑은 고딕 Semilight" panose="020B0502040204020203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7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    누락된 데이터가 많아 한계가 있었습니다</a:t>
            </a:r>
            <a:r>
              <a:rPr lang="en-US" altLang="ko-KR" sz="17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AAA0A9-FEC6-66BD-60CA-30D1C520132A}"/>
              </a:ext>
            </a:extLst>
          </p:cNvPr>
          <p:cNvSpPr txBox="1"/>
          <p:nvPr/>
        </p:nvSpPr>
        <p:spPr>
          <a:xfrm>
            <a:off x="1298773" y="573120"/>
            <a:ext cx="1048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Q&amp;A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73C3A84-A271-DE80-003D-F3EBE810E7E8}"/>
              </a:ext>
            </a:extLst>
          </p:cNvPr>
          <p:cNvSpPr/>
          <p:nvPr/>
        </p:nvSpPr>
        <p:spPr>
          <a:xfrm>
            <a:off x="1305714" y="2076068"/>
            <a:ext cx="6634162" cy="10404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1DAB37-E71B-9E0B-E0F0-08DEBAC3D353}"/>
              </a:ext>
            </a:extLst>
          </p:cNvPr>
          <p:cNvSpPr txBox="1"/>
          <p:nvPr/>
        </p:nvSpPr>
        <p:spPr>
          <a:xfrm>
            <a:off x="1187624" y="1412776"/>
            <a:ext cx="6408712" cy="1579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altLang="ko-KR" sz="20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Q) </a:t>
            </a:r>
            <a:r>
              <a:rPr lang="ko-KR" altLang="en-US" sz="2000" dirty="0">
                <a:solidFill>
                  <a:srgbClr val="26262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현재 프로젝트의 한계점</a:t>
            </a:r>
            <a:endParaRPr lang="en-US" altLang="ko-KR" sz="2000" dirty="0">
              <a:solidFill>
                <a:srgbClr val="262626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맑은 고딕 Semilight" panose="020B0502040204020203" pitchFamily="50" charset="-127"/>
            </a:endParaRPr>
          </a:p>
          <a:p>
            <a:pPr algn="l">
              <a:lnSpc>
                <a:spcPct val="200000"/>
              </a:lnSpc>
            </a:pPr>
            <a:r>
              <a:rPr lang="en-US" altLang="ko-KR" sz="17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  </a:t>
            </a:r>
            <a:r>
              <a:rPr lang="en-US" altLang="ko-KR" sz="17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- </a:t>
            </a:r>
            <a:r>
              <a:rPr lang="ko-KR" altLang="en-US" sz="17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편입생은 서비스를 </a:t>
            </a:r>
            <a:r>
              <a:rPr lang="ko-KR" altLang="en-US" sz="1700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지원하지 않는다</a:t>
            </a:r>
            <a:r>
              <a:rPr lang="ko-KR" altLang="en-US" sz="17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는 점과 </a:t>
            </a:r>
            <a:endParaRPr lang="en-US" altLang="ko-KR" sz="1700" b="0" i="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맑은 고딕 Semilight" panose="020B0502040204020203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700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     </a:t>
            </a:r>
            <a:r>
              <a:rPr lang="ko-KR" altLang="en-US" sz="17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학사개정 또는 과목 추가 시 업데이트가 필요하다는 점입니다</a:t>
            </a:r>
            <a:r>
              <a:rPr lang="en-US" altLang="ko-KR" sz="17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1924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72FCA46-26D2-7466-16DC-F9A85153FCBC}"/>
              </a:ext>
            </a:extLst>
          </p:cNvPr>
          <p:cNvSpPr txBox="1"/>
          <p:nvPr/>
        </p:nvSpPr>
        <p:spPr>
          <a:xfrm>
            <a:off x="3678916" y="1247072"/>
            <a:ext cx="1786168" cy="502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[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데이터 수집 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]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5F95F8-E8BA-D5F6-0E59-DF50EB4A3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784" y="1889538"/>
            <a:ext cx="3192956" cy="17976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358957-3396-03A9-8996-66A95386BD3E}"/>
              </a:ext>
            </a:extLst>
          </p:cNvPr>
          <p:cNvSpPr txBox="1"/>
          <p:nvPr/>
        </p:nvSpPr>
        <p:spPr>
          <a:xfrm>
            <a:off x="5887194" y="3641456"/>
            <a:ext cx="1462132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500" dirty="0">
                <a:solidFill>
                  <a:srgbClr val="26262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( </a:t>
            </a:r>
            <a:r>
              <a:rPr lang="ko-KR" altLang="en-US" sz="1500" dirty="0">
                <a:solidFill>
                  <a:srgbClr val="26262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교양 </a:t>
            </a:r>
            <a:r>
              <a:rPr lang="en-US" altLang="ko-KR" sz="1500" dirty="0">
                <a:solidFill>
                  <a:srgbClr val="26262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- 337</a:t>
            </a:r>
            <a:r>
              <a:rPr lang="ko-KR" altLang="en-US" sz="1500" dirty="0">
                <a:solidFill>
                  <a:srgbClr val="26262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개</a:t>
            </a:r>
            <a:r>
              <a:rPr lang="en-US" altLang="ko-KR" sz="1500" dirty="0">
                <a:solidFill>
                  <a:srgbClr val="26262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1E5DC16-B265-5937-3FD9-64734BDDE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864" y="1831335"/>
            <a:ext cx="3608945" cy="256002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E8A570F-94DC-7B15-FCC9-777D86718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1783" y="4022964"/>
            <a:ext cx="3192955" cy="21310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9393BBC-F3A1-2939-443A-530B376C40BA}"/>
              </a:ext>
            </a:extLst>
          </p:cNvPr>
          <p:cNvSpPr txBox="1"/>
          <p:nvPr/>
        </p:nvSpPr>
        <p:spPr>
          <a:xfrm>
            <a:off x="6300191" y="6125298"/>
            <a:ext cx="748147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500" dirty="0">
                <a:solidFill>
                  <a:srgbClr val="26262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( </a:t>
            </a:r>
            <a:r>
              <a:rPr lang="ko-KR" altLang="en-US" sz="1500" dirty="0">
                <a:solidFill>
                  <a:srgbClr val="26262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학과 </a:t>
            </a:r>
            <a:r>
              <a:rPr lang="en-US" altLang="ko-KR" sz="1500" dirty="0">
                <a:solidFill>
                  <a:srgbClr val="26262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8971BB-7E87-DA5F-60CB-E1A2156D1EDD}"/>
              </a:ext>
            </a:extLst>
          </p:cNvPr>
          <p:cNvSpPr txBox="1"/>
          <p:nvPr/>
        </p:nvSpPr>
        <p:spPr>
          <a:xfrm>
            <a:off x="1537513" y="6050306"/>
            <a:ext cx="1993714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500" dirty="0">
                <a:solidFill>
                  <a:srgbClr val="26262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( </a:t>
            </a:r>
            <a:r>
              <a:rPr lang="ko-KR" altLang="en-US" sz="1500" dirty="0">
                <a:solidFill>
                  <a:srgbClr val="26262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전공 필수 </a:t>
            </a:r>
            <a:r>
              <a:rPr lang="en-US" altLang="ko-KR" sz="1500" dirty="0">
                <a:solidFill>
                  <a:srgbClr val="26262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- </a:t>
            </a:r>
            <a:r>
              <a:rPr lang="ko-KR" altLang="en-US" sz="1500" dirty="0">
                <a:solidFill>
                  <a:srgbClr val="26262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500" dirty="0">
                <a:solidFill>
                  <a:srgbClr val="26262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956</a:t>
            </a:r>
            <a:r>
              <a:rPr lang="ko-KR" altLang="en-US" sz="1500" dirty="0">
                <a:solidFill>
                  <a:srgbClr val="26262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개</a:t>
            </a:r>
            <a:r>
              <a:rPr lang="en-US" altLang="ko-KR" sz="1500" dirty="0">
                <a:solidFill>
                  <a:srgbClr val="26262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 )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B33F27A-6BF9-5B7F-EF46-6CE5917FB9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795" y="4005064"/>
            <a:ext cx="3541150" cy="1980509"/>
          </a:xfrm>
          <a:prstGeom prst="rect">
            <a:avLst/>
          </a:prstGeom>
        </p:spPr>
      </p:pic>
      <p:sp>
        <p:nvSpPr>
          <p:cNvPr id="9" name="순서도: 천공 테이프 8">
            <a:extLst>
              <a:ext uri="{FF2B5EF4-FFF2-40B4-BE49-F238E27FC236}">
                <a16:creationId xmlns:a16="http://schemas.microsoft.com/office/drawing/2014/main" id="{270272B0-2319-92C7-F123-68B0A5DF7701}"/>
              </a:ext>
            </a:extLst>
          </p:cNvPr>
          <p:cNvSpPr/>
          <p:nvPr/>
        </p:nvSpPr>
        <p:spPr>
          <a:xfrm>
            <a:off x="744863" y="3890332"/>
            <a:ext cx="3608945" cy="762803"/>
          </a:xfrm>
          <a:prstGeom prst="flowChartPunchedTap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73E156-0E26-36AD-3C24-D92BE07597CB}"/>
              </a:ext>
            </a:extLst>
          </p:cNvPr>
          <p:cNvSpPr txBox="1"/>
          <p:nvPr/>
        </p:nvSpPr>
        <p:spPr>
          <a:xfrm>
            <a:off x="1298773" y="573120"/>
            <a:ext cx="1048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Q&amp;A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200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13FE366-C4E7-4AC6-BED8-8C98921795D9}"/>
              </a:ext>
            </a:extLst>
          </p:cNvPr>
          <p:cNvSpPr txBox="1"/>
          <p:nvPr/>
        </p:nvSpPr>
        <p:spPr>
          <a:xfrm>
            <a:off x="1082273" y="5915548"/>
            <a:ext cx="6974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dirty="0" err="1"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PDFbox</a:t>
            </a:r>
            <a:r>
              <a:rPr lang="en-US" altLang="ko-KR" dirty="0"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dirty="0"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라이브러리를 통해 </a:t>
            </a:r>
            <a:r>
              <a:rPr lang="en-US" altLang="ko-KR" dirty="0"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PDF</a:t>
            </a:r>
            <a:r>
              <a:rPr lang="ko-KR" altLang="en-US" dirty="0"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읽어와 비교하는 방법을 이용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31EAA4C-4AE1-45A0-9C08-42659A3F68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942921"/>
            <a:ext cx="2675690" cy="356265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6BBB6B-7ED4-4BD1-AF97-AEDD97AAA5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934510"/>
            <a:ext cx="2965097" cy="3677044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1725AAC-0D5C-4A0A-A53D-8E3504F4855F}"/>
              </a:ext>
            </a:extLst>
          </p:cNvPr>
          <p:cNvSpPr/>
          <p:nvPr/>
        </p:nvSpPr>
        <p:spPr>
          <a:xfrm>
            <a:off x="4273719" y="3452469"/>
            <a:ext cx="596561" cy="502637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3F32FB-606D-5058-FDB1-F58359EC1D74}"/>
              </a:ext>
            </a:extLst>
          </p:cNvPr>
          <p:cNvSpPr txBox="1"/>
          <p:nvPr/>
        </p:nvSpPr>
        <p:spPr>
          <a:xfrm>
            <a:off x="1298773" y="573120"/>
            <a:ext cx="1048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Q&amp;A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B393B1-4FB0-CEBF-962E-1575AD21A2CC}"/>
              </a:ext>
            </a:extLst>
          </p:cNvPr>
          <p:cNvSpPr txBox="1"/>
          <p:nvPr/>
        </p:nvSpPr>
        <p:spPr>
          <a:xfrm>
            <a:off x="1147932" y="1246446"/>
            <a:ext cx="5256584" cy="502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Q) </a:t>
            </a:r>
            <a:r>
              <a:rPr lang="ko-KR" altLang="en-US" sz="20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어떤 도구를 사용하여 </a:t>
            </a:r>
            <a:r>
              <a:rPr lang="en-US" altLang="ko-KR" sz="20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PDF</a:t>
            </a:r>
            <a:r>
              <a:rPr lang="ko-KR" altLang="en-US" sz="2000" dirty="0">
                <a:solidFill>
                  <a:srgbClr val="26262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 읽어오는지</a:t>
            </a:r>
            <a:r>
              <a:rPr lang="en-US" altLang="ko-KR" sz="2000" dirty="0">
                <a:solidFill>
                  <a:srgbClr val="26262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?</a:t>
            </a:r>
            <a:endParaRPr lang="en-US" altLang="ko-KR" sz="1700" b="0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맑은 고딕 Semilight" panose="020B0502040204020203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453893-CF48-75D5-9311-35FDA2F98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0504" y="636011"/>
            <a:ext cx="139065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45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7913" y="3573016"/>
            <a:ext cx="1728184" cy="307777"/>
          </a:xfrm>
          <a:prstGeom prst="rect">
            <a:avLst/>
          </a:prstGeom>
          <a:solidFill>
            <a:srgbClr val="C4D4E2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defRPr>
            </a:lvl1pPr>
          </a:lstStyle>
          <a:p>
            <a:r>
              <a:rPr lang="ko-KR" altLang="en-US" sz="1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졸업가능</a:t>
            </a:r>
            <a:r>
              <a:rPr lang="en-US" altLang="ko-KR" sz="1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84B511-9DE3-FD78-6E64-43F379EB2623}"/>
              </a:ext>
            </a:extLst>
          </p:cNvPr>
          <p:cNvSpPr txBox="1"/>
          <p:nvPr/>
        </p:nvSpPr>
        <p:spPr>
          <a:xfrm>
            <a:off x="3316686" y="2636912"/>
            <a:ext cx="2510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감사합니다</a:t>
            </a:r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!</a:t>
            </a:r>
            <a:endParaRPr lang="ko-KR" altLang="en-US" sz="36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6744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B9862B0F-A069-7393-2185-4CD9E301E1E9}"/>
              </a:ext>
            </a:extLst>
          </p:cNvPr>
          <p:cNvSpPr txBox="1"/>
          <p:nvPr/>
        </p:nvSpPr>
        <p:spPr>
          <a:xfrm>
            <a:off x="1298773" y="573120"/>
            <a:ext cx="2627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주제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CFD134B-0E7B-72E4-A1E3-A6350FD65AA3}"/>
              </a:ext>
            </a:extLst>
          </p:cNvPr>
          <p:cNvGrpSpPr/>
          <p:nvPr/>
        </p:nvGrpSpPr>
        <p:grpSpPr>
          <a:xfrm>
            <a:off x="1727684" y="3068960"/>
            <a:ext cx="5688632" cy="720080"/>
            <a:chOff x="1419072" y="1876183"/>
            <a:chExt cx="2193107" cy="338554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71400621-BC16-AA58-5E8A-C2C7D6CBF6C2}"/>
                </a:ext>
              </a:extLst>
            </p:cNvPr>
            <p:cNvCxnSpPr/>
            <p:nvPr/>
          </p:nvCxnSpPr>
          <p:spPr>
            <a:xfrm>
              <a:off x="1419072" y="2214737"/>
              <a:ext cx="2193107" cy="0"/>
            </a:xfrm>
            <a:prstGeom prst="line">
              <a:avLst/>
            </a:prstGeom>
            <a:ln w="19050">
              <a:solidFill>
                <a:srgbClr val="C1E3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ECAA246-6CC5-8973-03AF-D9686402C3B8}"/>
                </a:ext>
              </a:extLst>
            </p:cNvPr>
            <p:cNvSpPr txBox="1"/>
            <p:nvPr/>
          </p:nvSpPr>
          <p:spPr>
            <a:xfrm>
              <a:off x="1517298" y="1876183"/>
              <a:ext cx="1996654" cy="303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lang="ko-KR" altLang="en-US" sz="3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졸업 요건 조회 웹사이트</a:t>
              </a:r>
            </a:p>
          </p:txBody>
        </p:sp>
      </p:grpSp>
      <p:pic>
        <p:nvPicPr>
          <p:cNvPr id="6" name="그래픽 5" descr="학사모 단색으로 채워진">
            <a:extLst>
              <a:ext uri="{FF2B5EF4-FFF2-40B4-BE49-F238E27FC236}">
                <a16:creationId xmlns:a16="http://schemas.microsoft.com/office/drawing/2014/main" id="{CEDAE3A2-A494-4D49-F527-41DF1E80D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5696" y="2144718"/>
            <a:ext cx="1140266" cy="114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807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B9862B0F-A069-7393-2185-4CD9E301E1E9}"/>
              </a:ext>
            </a:extLst>
          </p:cNvPr>
          <p:cNvSpPr txBox="1"/>
          <p:nvPr/>
        </p:nvSpPr>
        <p:spPr>
          <a:xfrm>
            <a:off x="1298773" y="573120"/>
            <a:ext cx="2332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문제 및 목적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1EAD34-DB7F-CBD1-3162-2255132244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50" y="1412776"/>
            <a:ext cx="2547313" cy="50131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D3817D-22E3-BD37-BE29-E81676C28D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412776"/>
            <a:ext cx="2685691" cy="24208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515A83-F39C-1F64-0437-B80DC8C22E9E}"/>
              </a:ext>
            </a:extLst>
          </p:cNvPr>
          <p:cNvSpPr txBox="1"/>
          <p:nvPr/>
        </p:nvSpPr>
        <p:spPr>
          <a:xfrm>
            <a:off x="4048859" y="5877272"/>
            <a:ext cx="4010991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( </a:t>
            </a:r>
            <a:r>
              <a:rPr lang="ko-KR" altLang="en-US" sz="12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현재 진행 중인</a:t>
            </a:r>
            <a:r>
              <a:rPr lang="en-US" altLang="ko-KR" sz="1200" dirty="0">
                <a:solidFill>
                  <a:srgbClr val="26262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2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졸업예정자 졸업여부 </a:t>
            </a:r>
            <a:r>
              <a:rPr lang="ko-KR" altLang="en-US" sz="1200" b="0" i="0" dirty="0" err="1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셀프테스트</a:t>
            </a:r>
            <a:r>
              <a:rPr lang="ko-KR" altLang="en-US" sz="12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2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9EECED-623C-4908-846B-1AE6AE2F88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484078"/>
            <a:ext cx="3450209" cy="48705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0231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B9862B0F-A069-7393-2185-4CD9E301E1E9}"/>
              </a:ext>
            </a:extLst>
          </p:cNvPr>
          <p:cNvSpPr txBox="1"/>
          <p:nvPr/>
        </p:nvSpPr>
        <p:spPr>
          <a:xfrm>
            <a:off x="1298773" y="573120"/>
            <a:ext cx="2332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문제 및 목적</a:t>
            </a:r>
          </a:p>
        </p:txBody>
      </p:sp>
      <p:pic>
        <p:nvPicPr>
          <p:cNvPr id="2" name="그래픽 1" descr="사용자 윤곽선">
            <a:extLst>
              <a:ext uri="{FF2B5EF4-FFF2-40B4-BE49-F238E27FC236}">
                <a16:creationId xmlns:a16="http://schemas.microsoft.com/office/drawing/2014/main" id="{EB0A02C4-2470-BE40-6D59-AF0845FCA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2136" y="1598338"/>
            <a:ext cx="914400" cy="914400"/>
          </a:xfrm>
          <a:prstGeom prst="rect">
            <a:avLst/>
          </a:prstGeom>
        </p:spPr>
      </p:pic>
      <p:pic>
        <p:nvPicPr>
          <p:cNvPr id="3" name="그래픽 2" descr="사용자 단색으로 채워진">
            <a:extLst>
              <a:ext uri="{FF2B5EF4-FFF2-40B4-BE49-F238E27FC236}">
                <a16:creationId xmlns:a16="http://schemas.microsoft.com/office/drawing/2014/main" id="{B33FD870-FD14-0AE1-F5B2-AA71B301B0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1024" y="3931626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0F8177-36D0-4447-A238-839CE6D85620}"/>
              </a:ext>
            </a:extLst>
          </p:cNvPr>
          <p:cNvSpPr txBox="1"/>
          <p:nvPr/>
        </p:nvSpPr>
        <p:spPr>
          <a:xfrm>
            <a:off x="601032" y="2443925"/>
            <a:ext cx="4785460" cy="1169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b="0" i="0" dirty="0">
                <a:solidFill>
                  <a:srgbClr val="262626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졸업 예정자인 학우만 </a:t>
            </a:r>
            <a:r>
              <a:rPr lang="en-US" altLang="ko-KR" sz="1200" b="0" i="0" dirty="0">
                <a:effectLst/>
                <a:highlight>
                  <a:srgbClr val="C1E3E5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‘</a:t>
            </a:r>
            <a:r>
              <a:rPr lang="ko-KR" altLang="en-US" sz="1200" b="0" i="0" dirty="0">
                <a:effectLst/>
                <a:highlight>
                  <a:srgbClr val="C1E3E5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졸업사정 셀프 테스트</a:t>
            </a:r>
            <a:r>
              <a:rPr lang="en-US" altLang="ko-KR" sz="1200" b="0" i="0" dirty="0">
                <a:effectLst/>
                <a:highlight>
                  <a:srgbClr val="C1E3E5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’</a:t>
            </a:r>
            <a:r>
              <a:rPr lang="en-US" altLang="ko-KR" sz="1200" b="0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  </a:t>
            </a: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결과 확인 가능</a:t>
            </a:r>
            <a:endParaRPr lang="en-US" altLang="ko-KR" sz="1200" dirty="0">
              <a:solidFill>
                <a:srgbClr val="262626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맑은 고딕 Semilight" panose="020B0502040204020203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학과 사무실에 </a:t>
            </a:r>
            <a:r>
              <a:rPr lang="en-US" altLang="ko-KR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‘</a:t>
            </a: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셀프 테스트 양식</a:t>
            </a:r>
            <a:r>
              <a:rPr lang="en-US" altLang="ko-KR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’ </a:t>
            </a: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수기 작성 후 </a:t>
            </a:r>
            <a:r>
              <a:rPr lang="ko-KR" altLang="en-US" sz="1200" dirty="0">
                <a:highlight>
                  <a:srgbClr val="C1E3E5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직접 제출</a:t>
            </a:r>
            <a:endParaRPr lang="en-US" altLang="ko-KR" sz="1200" dirty="0">
              <a:highlight>
                <a:srgbClr val="C1E3E5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맑은 고딕 Semilight" panose="020B0502040204020203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학과</a:t>
            </a:r>
            <a:r>
              <a:rPr lang="en-US" altLang="ko-KR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학번마다 </a:t>
            </a:r>
            <a:r>
              <a:rPr lang="ko-KR" altLang="en-US" sz="1200" dirty="0">
                <a:highlight>
                  <a:srgbClr val="C1E3E5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졸업요건이 다르기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에 </a:t>
            </a: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정확하게 파악하기 어려움</a:t>
            </a:r>
            <a:endParaRPr lang="en-US" altLang="ko-KR" sz="1200" dirty="0">
              <a:solidFill>
                <a:srgbClr val="262626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맑은 고딕 Semilight" panose="020B0502040204020203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‘</a:t>
            </a: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졸업사정 셀프 테스트</a:t>
            </a:r>
            <a:r>
              <a:rPr lang="en-US" altLang="ko-KR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’ </a:t>
            </a: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결과 </a:t>
            </a:r>
            <a:r>
              <a:rPr lang="en-US" altLang="ko-KR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1200" dirty="0">
                <a:highlight>
                  <a:srgbClr val="C1E3E5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조교가 수기로 직접 체크</a:t>
            </a:r>
            <a:endParaRPr lang="en-US" altLang="ko-KR" sz="1200" dirty="0">
              <a:highlight>
                <a:srgbClr val="C1E3E5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맑은 고딕 Semilight" panose="020B0502040204020203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3237F4-EC84-5DF6-17AF-B825D41A410B}"/>
              </a:ext>
            </a:extLst>
          </p:cNvPr>
          <p:cNvSpPr txBox="1"/>
          <p:nvPr/>
        </p:nvSpPr>
        <p:spPr>
          <a:xfrm>
            <a:off x="4427984" y="4820922"/>
            <a:ext cx="4176464" cy="1446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학과</a:t>
            </a:r>
            <a:r>
              <a:rPr lang="en-US" altLang="ko-KR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학번에 상관없는 </a:t>
            </a:r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highlight>
                  <a:srgbClr val="FFE7E7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모든 학생</a:t>
            </a: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들이 사용 가능</a:t>
            </a:r>
            <a:endParaRPr lang="en-US" altLang="ko-KR" sz="1200" dirty="0">
              <a:solidFill>
                <a:srgbClr val="262626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맑은 고딕 Semilight" panose="020B0502040204020203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b="0" i="0" dirty="0">
                <a:solidFill>
                  <a:srgbClr val="262626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PDF </a:t>
            </a: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업로드만으로 </a:t>
            </a:r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highlight>
                  <a:srgbClr val="FFE7E7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빠르고 간단</a:t>
            </a: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하게 졸업요건 파악</a:t>
            </a:r>
            <a:r>
              <a:rPr lang="en-US" altLang="ko-KR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가능</a:t>
            </a:r>
            <a:endParaRPr lang="en-US" altLang="ko-KR" sz="1200" dirty="0">
              <a:solidFill>
                <a:srgbClr val="262626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맑은 고딕 Semilight" panose="020B0502040204020203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highlight>
                  <a:srgbClr val="FFE7E7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부족한 졸업요건 확인</a:t>
            </a: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 가능</a:t>
            </a:r>
            <a:endParaRPr lang="en-US" altLang="ko-KR" sz="1200" dirty="0">
              <a:solidFill>
                <a:srgbClr val="262626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맑은 고딕 Semilight" panose="020B0502040204020203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조교들의 </a:t>
            </a:r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highlight>
                  <a:srgbClr val="FFE7E7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업무 부담을 줄일 수</a:t>
            </a:r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있음</a:t>
            </a:r>
            <a:endParaRPr lang="en-US" altLang="ko-KR" sz="1200" dirty="0">
              <a:solidFill>
                <a:srgbClr val="262626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맑은 고딕 Semilight" panose="020B0502040204020203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수기로 체크하며 일어나는 </a:t>
            </a:r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highlight>
                  <a:srgbClr val="FFE7E7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실수 방지</a:t>
            </a:r>
            <a:endParaRPr lang="en-US" altLang="ko-KR" sz="1200" dirty="0">
              <a:solidFill>
                <a:schemeClr val="accent2">
                  <a:lumMod val="75000"/>
                </a:schemeClr>
              </a:solidFill>
              <a:highlight>
                <a:srgbClr val="FFE7E7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0EBA8E-CFE6-9CE6-B7E2-C2D30FB4F387}"/>
              </a:ext>
            </a:extLst>
          </p:cNvPr>
          <p:cNvSpPr txBox="1"/>
          <p:nvPr/>
        </p:nvSpPr>
        <p:spPr>
          <a:xfrm>
            <a:off x="5404990" y="3650402"/>
            <a:ext cx="1786468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( </a:t>
            </a:r>
            <a:r>
              <a:rPr lang="ko-KR" altLang="en-US" sz="12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졸업가능</a:t>
            </a:r>
            <a:r>
              <a:rPr lang="en-US" altLang="ko-KR" sz="12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? </a:t>
            </a:r>
            <a:r>
              <a:rPr lang="ko-KR" altLang="en-US" sz="12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사용</a:t>
            </a:r>
            <a:r>
              <a:rPr lang="ko-KR" altLang="en-US" sz="1200" dirty="0">
                <a:solidFill>
                  <a:srgbClr val="26262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 이후 </a:t>
            </a:r>
            <a:r>
              <a:rPr lang="en-US" altLang="ko-KR" sz="12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)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179A0489-F6E0-A9BA-9109-F6D54B4D90FD}"/>
              </a:ext>
            </a:extLst>
          </p:cNvPr>
          <p:cNvSpPr/>
          <p:nvPr/>
        </p:nvSpPr>
        <p:spPr>
          <a:xfrm rot="2638850">
            <a:off x="4463332" y="3642562"/>
            <a:ext cx="682964" cy="485951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020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87624" y="621217"/>
            <a:ext cx="1544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설문조사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DDFF3FE-2DF7-F10F-548F-B8B99FA7CC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1883" y="1147772"/>
            <a:ext cx="28208041" cy="1305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02522064">
            <a:extLst>
              <a:ext uri="{FF2B5EF4-FFF2-40B4-BE49-F238E27FC236}">
                <a16:creationId xmlns:a16="http://schemas.microsoft.com/office/drawing/2014/main" id="{80B6B622-682E-BE1A-5629-896091098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87" y="1783436"/>
            <a:ext cx="8125826" cy="372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4EAEFE-9102-3A75-F1D6-BF7D4F4262F9}"/>
              </a:ext>
            </a:extLst>
          </p:cNvPr>
          <p:cNvSpPr txBox="1"/>
          <p:nvPr/>
        </p:nvSpPr>
        <p:spPr>
          <a:xfrm>
            <a:off x="5004048" y="404664"/>
            <a:ext cx="3600400" cy="702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b="0" i="0" dirty="0">
                <a:solidFill>
                  <a:srgbClr val="262626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설문 기간 </a:t>
            </a:r>
            <a:r>
              <a:rPr lang="en-US" altLang="ko-KR" sz="1400" b="0" i="0" dirty="0">
                <a:solidFill>
                  <a:srgbClr val="262626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:2022</a:t>
            </a:r>
            <a:r>
              <a:rPr lang="ko-KR" altLang="en-US" sz="1400" b="0" i="0" dirty="0">
                <a:solidFill>
                  <a:srgbClr val="262626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년 </a:t>
            </a:r>
            <a:r>
              <a:rPr lang="en-US" altLang="ko-KR" sz="1400" b="0" i="0" dirty="0">
                <a:solidFill>
                  <a:srgbClr val="262626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r>
              <a:rPr lang="ko-KR" altLang="en-US" sz="1400" b="0" i="0" dirty="0">
                <a:solidFill>
                  <a:srgbClr val="262626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월 </a:t>
            </a:r>
            <a:r>
              <a:rPr lang="en-US" altLang="ko-KR" sz="1400" b="0" i="0" dirty="0">
                <a:solidFill>
                  <a:srgbClr val="262626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29</a:t>
            </a:r>
            <a:r>
              <a:rPr lang="ko-KR" altLang="en-US" sz="1400" b="0" i="0" dirty="0">
                <a:solidFill>
                  <a:srgbClr val="262626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 </a:t>
            </a:r>
            <a:r>
              <a:rPr lang="en-US" altLang="ko-KR" sz="1400" b="0" i="0" dirty="0">
                <a:solidFill>
                  <a:srgbClr val="262626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</a:t>
            </a:r>
            <a:r>
              <a:rPr lang="ko-KR" altLang="en-US" sz="1400" b="0" i="0" dirty="0">
                <a:solidFill>
                  <a:srgbClr val="262626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1400" b="0" i="0" dirty="0">
                <a:solidFill>
                  <a:srgbClr val="262626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</a:t>
            </a:r>
            <a:r>
              <a:rPr lang="ko-KR" altLang="en-US" sz="1400" b="0" i="0" dirty="0">
                <a:solidFill>
                  <a:srgbClr val="262626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월 </a:t>
            </a:r>
            <a:r>
              <a:rPr lang="en-US" altLang="ko-KR" sz="1400" b="0" i="0" dirty="0">
                <a:solidFill>
                  <a:srgbClr val="262626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1400" b="0" i="0" dirty="0">
                <a:solidFill>
                  <a:srgbClr val="262626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</a:t>
            </a:r>
            <a:endParaRPr lang="en-US" altLang="ko-KR" sz="1400" dirty="0">
              <a:solidFill>
                <a:srgbClr val="262626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b="0" i="0" dirty="0">
                <a:solidFill>
                  <a:srgbClr val="262626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응답자 수 </a:t>
            </a:r>
            <a:r>
              <a:rPr lang="en-US" altLang="ko-KR" sz="1400" b="0" i="0" dirty="0">
                <a:solidFill>
                  <a:srgbClr val="262626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400" b="0" i="0" dirty="0">
                <a:solidFill>
                  <a:srgbClr val="262626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총 </a:t>
            </a:r>
            <a:r>
              <a:rPr lang="en-US" altLang="ko-KR" sz="1400" b="0" i="0" dirty="0">
                <a:solidFill>
                  <a:srgbClr val="262626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61</a:t>
            </a:r>
            <a:r>
              <a:rPr lang="ko-KR" altLang="en-US" sz="1400" b="0" i="0" dirty="0">
                <a:solidFill>
                  <a:srgbClr val="262626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명</a:t>
            </a:r>
            <a:endParaRPr lang="en-US" altLang="ko-KR" sz="1400" b="0" i="0" dirty="0">
              <a:solidFill>
                <a:srgbClr val="262626"/>
              </a:solidFill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3427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87624" y="621217"/>
            <a:ext cx="1544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설문조사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DDFF3FE-2DF7-F10F-548F-B8B99FA7CC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1883" y="1147772"/>
            <a:ext cx="28208041" cy="1305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996530-7AF9-83B6-65C6-3529C0C07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591" y="1459632"/>
            <a:ext cx="29397905" cy="1325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402522712">
            <a:extLst>
              <a:ext uri="{FF2B5EF4-FFF2-40B4-BE49-F238E27FC236}">
                <a16:creationId xmlns:a16="http://schemas.microsoft.com/office/drawing/2014/main" id="{6EC9A20C-E5D5-70BA-F450-44CC7E138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41" y="1700808"/>
            <a:ext cx="7817518" cy="392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D7F355D6-1359-204E-3F88-E3B057879703}"/>
              </a:ext>
            </a:extLst>
          </p:cNvPr>
          <p:cNvSpPr/>
          <p:nvPr/>
        </p:nvSpPr>
        <p:spPr>
          <a:xfrm>
            <a:off x="7904695" y="3070114"/>
            <a:ext cx="504056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C483EB94-3D9F-1D68-B082-BA828DB33185}"/>
              </a:ext>
            </a:extLst>
          </p:cNvPr>
          <p:cNvSpPr/>
          <p:nvPr/>
        </p:nvSpPr>
        <p:spPr>
          <a:xfrm rot="10800000">
            <a:off x="8480758" y="3034109"/>
            <a:ext cx="555737" cy="36003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46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87624" y="621217"/>
            <a:ext cx="1544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설문조사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DDFF3FE-2DF7-F10F-548F-B8B99FA7CC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1883" y="1147772"/>
            <a:ext cx="28208041" cy="1305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996530-7AF9-83B6-65C6-3529C0C07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591" y="1459632"/>
            <a:ext cx="29397905" cy="1325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5C7AC10-CCED-7CB0-EA09-22DC0EB2C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84" y="1243607"/>
            <a:ext cx="14645694" cy="823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402523144">
            <a:extLst>
              <a:ext uri="{FF2B5EF4-FFF2-40B4-BE49-F238E27FC236}">
                <a16:creationId xmlns:a16="http://schemas.microsoft.com/office/drawing/2014/main" id="{F377F690-5A11-8185-0D35-2BF0EA190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968" y="1844824"/>
            <a:ext cx="7288064" cy="364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C907EF3A-D8CC-02BE-A88E-2BCA08FFCF89}"/>
              </a:ext>
            </a:extLst>
          </p:cNvPr>
          <p:cNvSpPr/>
          <p:nvPr/>
        </p:nvSpPr>
        <p:spPr>
          <a:xfrm>
            <a:off x="7668345" y="3068960"/>
            <a:ext cx="504056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49D78D47-9ABD-2C52-291A-EBC0EC3172CB}"/>
              </a:ext>
            </a:extLst>
          </p:cNvPr>
          <p:cNvSpPr/>
          <p:nvPr/>
        </p:nvSpPr>
        <p:spPr>
          <a:xfrm rot="10800000">
            <a:off x="8244409" y="3032956"/>
            <a:ext cx="684075" cy="36003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82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87624" y="621217"/>
            <a:ext cx="1965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유사 시스템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20F5A6-D2F9-43AA-86D6-F2E9E0719A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18" b="5070"/>
          <a:stretch/>
        </p:blipFill>
        <p:spPr>
          <a:xfrm>
            <a:off x="1896427" y="1484784"/>
            <a:ext cx="5351145" cy="40540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3D2778-F895-4FFB-855E-85733036A160}"/>
              </a:ext>
            </a:extLst>
          </p:cNvPr>
          <p:cNvSpPr txBox="1"/>
          <p:nvPr/>
        </p:nvSpPr>
        <p:spPr>
          <a:xfrm>
            <a:off x="1655675" y="5764887"/>
            <a:ext cx="5832648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70000"/>
              </a:lnSpc>
              <a:buFontTx/>
              <a:buChar char="-"/>
            </a:pP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부족한 졸업요건에 대한 구체적인 정보는 알려주지 않는다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C9978EE-7096-7B17-3768-E4637AA4B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99" y="1477864"/>
            <a:ext cx="11147779" cy="643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402522712">
            <a:extLst>
              <a:ext uri="{FF2B5EF4-FFF2-40B4-BE49-F238E27FC236}">
                <a16:creationId xmlns:a16="http://schemas.microsoft.com/office/drawing/2014/main" id="{5FA22D02-AE7F-E951-0CE3-C768EB7A8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35064"/>
            <a:ext cx="7362223" cy="315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95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977</TotalTime>
  <Words>767</Words>
  <Application>Microsoft Office PowerPoint</Application>
  <PresentationFormat>화면 슬라이드 쇼(4:3)</PresentationFormat>
  <Paragraphs>157</Paragraphs>
  <Slides>27</Slides>
  <Notes>26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에스코어 드림 7 ExtraBold</vt:lpstr>
      <vt:lpstr>Wingdings</vt:lpstr>
      <vt:lpstr>여기어때 잘난체</vt:lpstr>
      <vt:lpstr>Arial</vt:lpstr>
      <vt:lpstr>에스코어 드림 3 Light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국도리</dc:creator>
  <cp:lastModifiedBy>박 수빈</cp:lastModifiedBy>
  <cp:revision>220</cp:revision>
  <dcterms:created xsi:type="dcterms:W3CDTF">2018-08-08T00:11:21Z</dcterms:created>
  <dcterms:modified xsi:type="dcterms:W3CDTF">2022-11-22T08:13:12Z</dcterms:modified>
</cp:coreProperties>
</file>